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7" r:id="rId2"/>
    <p:sldId id="263" r:id="rId3"/>
    <p:sldId id="262" r:id="rId4"/>
    <p:sldId id="296" r:id="rId5"/>
    <p:sldId id="261" r:id="rId6"/>
    <p:sldId id="285" r:id="rId7"/>
    <p:sldId id="299" r:id="rId8"/>
    <p:sldId id="300" r:id="rId9"/>
    <p:sldId id="278" r:id="rId10"/>
    <p:sldId id="279" r:id="rId11"/>
    <p:sldId id="286" r:id="rId12"/>
    <p:sldId id="287" r:id="rId13"/>
    <p:sldId id="290" r:id="rId14"/>
    <p:sldId id="288" r:id="rId15"/>
    <p:sldId id="289" r:id="rId16"/>
    <p:sldId id="292" r:id="rId17"/>
    <p:sldId id="265" r:id="rId18"/>
    <p:sldId id="266" r:id="rId19"/>
    <p:sldId id="294" r:id="rId20"/>
    <p:sldId id="295" r:id="rId21"/>
    <p:sldId id="297" r:id="rId22"/>
    <p:sldId id="298" r:id="rId23"/>
    <p:sldId id="280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6" r:id="rId33"/>
    <p:sldId id="275" r:id="rId34"/>
    <p:sldId id="301" r:id="rId35"/>
    <p:sldId id="302" r:id="rId36"/>
    <p:sldId id="303" r:id="rId37"/>
    <p:sldId id="277" r:id="rId38"/>
    <p:sldId id="282" r:id="rId39"/>
    <p:sldId id="28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6" autoAdjust="0"/>
    <p:restoredTop sz="79258" autoAdjust="0"/>
  </p:normalViewPr>
  <p:slideViewPr>
    <p:cSldViewPr snapToGrid="0">
      <p:cViewPr>
        <p:scale>
          <a:sx n="96" d="100"/>
          <a:sy n="96" d="100"/>
        </p:scale>
        <p:origin x="90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531E0-FAB8-4246-AEF8-1110C4094D7D}" type="datetimeFigureOut">
              <a:rPr kumimoji="1" lang="zh-CN" altLang="en-US" smtClean="0"/>
              <a:t>2018/11/29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FE355-BD4A-7B4B-B3DC-3FAC407D5D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51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8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182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80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952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011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Collocation examples from compulsory English lesson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63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Collocation examples from compulsory English lesson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94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{name: 'collocation', value: 160},</a:t>
            </a:r>
          </a:p>
          <a:p>
            <a:r>
              <a:rPr lang="en-US" altLang="zh-CN" dirty="0" smtClean="0"/>
              <a:t>{name: 'idiom', value: 180},</a:t>
            </a:r>
          </a:p>
          <a:p>
            <a:r>
              <a:rPr lang="en-US" altLang="zh-CN" dirty="0" smtClean="0"/>
              <a:t>{name: 'chunk', value: 200},</a:t>
            </a:r>
          </a:p>
          <a:p>
            <a:r>
              <a:rPr lang="en-US" altLang="zh-CN" dirty="0" smtClean="0"/>
              <a:t>{name: 'multi-word expression', value: 190},</a:t>
            </a:r>
          </a:p>
          <a:p>
            <a:r>
              <a:rPr lang="en-US" altLang="zh-CN" dirty="0" smtClean="0"/>
              <a:t>{name: 'cliché', value: 90},</a:t>
            </a:r>
          </a:p>
          <a:p>
            <a:r>
              <a:rPr lang="en-US" altLang="zh-CN" dirty="0" smtClean="0"/>
              <a:t>{name: 'extended lexical unit', value: 80},</a:t>
            </a:r>
          </a:p>
          <a:p>
            <a:r>
              <a:rPr lang="en-US" altLang="zh-CN" dirty="0" smtClean="0"/>
              <a:t>{name: 'fixed expression', value: 70},</a:t>
            </a:r>
          </a:p>
          <a:p>
            <a:r>
              <a:rPr lang="en-US" altLang="zh-CN" dirty="0" smtClean="0"/>
              <a:t>{name: 'formulaic sequence', value: 60},</a:t>
            </a:r>
          </a:p>
          <a:p>
            <a:r>
              <a:rPr lang="en-US" altLang="zh-CN" dirty="0" smtClean="0"/>
              <a:t>{name: 'idiomatic expression', value: 40},</a:t>
            </a:r>
          </a:p>
          <a:p>
            <a:r>
              <a:rPr lang="en-US" altLang="zh-CN" dirty="0" smtClean="0"/>
              <a:t>{name: 'lexical phrase', value: 20},</a:t>
            </a:r>
          </a:p>
          <a:p>
            <a:r>
              <a:rPr lang="en-US" altLang="zh-CN" dirty="0" smtClean="0"/>
              <a:t>{name: 'phraseme', value: 30},</a:t>
            </a:r>
          </a:p>
          <a:p>
            <a:r>
              <a:rPr lang="en-US" altLang="zh-CN" dirty="0" smtClean="0"/>
              <a:t>{name: '</a:t>
            </a:r>
            <a:r>
              <a:rPr lang="en-US" altLang="zh-CN" dirty="0" err="1" smtClean="0"/>
              <a:t>phraseologism</a:t>
            </a:r>
            <a:r>
              <a:rPr lang="en-US" altLang="zh-CN" dirty="0" smtClean="0"/>
              <a:t>', value: 20},</a:t>
            </a:r>
          </a:p>
          <a:p>
            <a:r>
              <a:rPr lang="en-US" altLang="zh-CN" dirty="0" smtClean="0"/>
              <a:t>{name: 'phraseological unit', value: 50},</a:t>
            </a:r>
          </a:p>
          <a:p>
            <a:r>
              <a:rPr lang="en-US" altLang="zh-CN" dirty="0" smtClean="0"/>
              <a:t>{name: 'phrasal lexical item', value: 60},</a:t>
            </a:r>
          </a:p>
          <a:p>
            <a:r>
              <a:rPr lang="en-US" altLang="zh-CN" dirty="0" smtClean="0"/>
              <a:t>{name: 'phrasal lexeme', value: 20},</a:t>
            </a:r>
          </a:p>
          <a:p>
            <a:r>
              <a:rPr lang="en-US" altLang="zh-CN" dirty="0" smtClean="0"/>
              <a:t>{name: 'phrasal lexeme', value: 80},</a:t>
            </a:r>
          </a:p>
          <a:p>
            <a:r>
              <a:rPr lang="en-US" altLang="zh-CN" dirty="0" smtClean="0"/>
              <a:t>{name: 'prefabricated chunk', value:90},</a:t>
            </a:r>
          </a:p>
          <a:p>
            <a:r>
              <a:rPr lang="en-US" altLang="zh-CN" dirty="0" smtClean="0"/>
              <a:t>{name: 'prefab', value: 60},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86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通过歧义的例子，表达清楚搭配是一个重要的概念，搭配处理得好，</a:t>
            </a:r>
            <a:r>
              <a:rPr kumimoji="1" lang="en-US" altLang="zh-CN" dirty="0" smtClean="0"/>
              <a:t>parsing</a:t>
            </a:r>
            <a:r>
              <a:rPr kumimoji="1" lang="zh-CN" altLang="en-US" dirty="0" smtClean="0"/>
              <a:t>就能处理的好，其他任务也能处理的好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87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截图对应的描述方法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856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FE355-BD4A-7B4B-B3DC-3FAC407D5D0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921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97D4-6D46-1041-A1ED-3FE8E497FF2E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92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97C-DE04-DB47-A3B9-843CAE209316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4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F8CCC-CA5F-2948-92F3-3438F4C28F53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82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52B7-210F-6740-ADE8-C5857A2B016F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91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A8A4B-90AF-5F4B-B19E-A139D68D0A04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59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BF8C-9210-7941-A910-9D8BB209BB02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2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C46B-2BE8-5E4D-93D1-76CC6C97C1FF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43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0E4A-BC1F-6241-A961-6A61B157A174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197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9EE2-5A96-3C4A-AA3E-DF051840ECF2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6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68C-AFFF-0D4B-AF67-51F5E53B3E8B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55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B568-BB2C-FC48-B2C6-82810E94C89A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5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7C2EF-1FAB-5249-A003-EB62803EB623}" type="datetime1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6AB3-6D86-4BF2-AE34-936A8D37E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90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newyorker.com/news/our-columnists/why-china-is-winning-the-trade-wa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newyorker.com/news/our-columnists/why-china-is-winning-the-trade-wa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abo0816/Chinese_MWEs_Representation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China Winning the </a:t>
            </a:r>
            <a:r>
              <a:rPr lang="en-US" altLang="zh-CN" i="1" dirty="0"/>
              <a:t>Trade War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7" y="1939131"/>
            <a:ext cx="6181725" cy="4124325"/>
          </a:xfrm>
        </p:spPr>
      </p:pic>
      <p:sp>
        <p:nvSpPr>
          <p:cNvPr id="3" name="矩形 2"/>
          <p:cNvSpPr/>
          <p:nvPr/>
        </p:nvSpPr>
        <p:spPr>
          <a:xfrm>
            <a:off x="3090862" y="6155160"/>
            <a:ext cx="6096000" cy="2909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00"/>
              </a:lnSpc>
              <a:spcAft>
                <a:spcPts val="1200"/>
              </a:spcAft>
            </a:pPr>
            <a:r>
              <a:rPr lang="en-US" altLang="zh-CN" sz="1100" u="sng" dirty="0">
                <a:solidFill>
                  <a:srgbClr val="000000"/>
                </a:solidFill>
                <a:latin typeface="Helvetica" panose="020B0604020202020204" pitchFamily="34" charset="0"/>
                <a:ea typeface="Arial Unicode MS"/>
                <a:cs typeface="Helvetica" panose="020B0604020202020204" pitchFamily="34" charset="0"/>
                <a:hlinkClick r:id="rId3"/>
              </a:rPr>
              <a:t>https://www.newyorker.com/news/our-columnists/why-china-is-winning-the-trade-war</a:t>
            </a:r>
            <a:endParaRPr lang="zh-CN" altLang="zh-CN" sz="900" dirty="0">
              <a:solidFill>
                <a:srgbClr val="000000"/>
              </a:solidFill>
              <a:effectLst/>
              <a:latin typeface="Helvetica" panose="020B0604020202020204" pitchFamily="34" charset="0"/>
              <a:ea typeface="Arial Unicode MS"/>
              <a:cs typeface="Arial Unicode M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8712"/>
            <a:ext cx="10515600" cy="5608251"/>
          </a:xfrm>
        </p:spPr>
        <p:txBody>
          <a:bodyPr numCol="2">
            <a:normAutofit/>
          </a:bodyPr>
          <a:lstStyle/>
          <a:p>
            <a:r>
              <a:rPr lang="en-US" altLang="zh-CN" dirty="0"/>
              <a:t>decrease to</a:t>
            </a:r>
          </a:p>
          <a:p>
            <a:r>
              <a:rPr lang="en-US" altLang="zh-CN" dirty="0"/>
              <a:t>die out</a:t>
            </a:r>
          </a:p>
          <a:p>
            <a:r>
              <a:rPr lang="en-US" altLang="zh-CN" dirty="0"/>
              <a:t>in peace</a:t>
            </a:r>
          </a:p>
          <a:p>
            <a:r>
              <a:rPr lang="en-US" altLang="zh-CN" dirty="0"/>
              <a:t>burst into laughter</a:t>
            </a:r>
          </a:p>
          <a:p>
            <a:r>
              <a:rPr lang="en-US" altLang="zh-CN" dirty="0"/>
              <a:t>appreciate doing </a:t>
            </a:r>
            <a:r>
              <a:rPr lang="en-US" altLang="zh-CN" dirty="0" err="1"/>
              <a:t>sth</a:t>
            </a:r>
            <a:endParaRPr lang="en-US" altLang="zh-CN" dirty="0"/>
          </a:p>
          <a:p>
            <a:r>
              <a:rPr lang="en-US" altLang="zh-CN" dirty="0"/>
              <a:t>before long</a:t>
            </a:r>
          </a:p>
          <a:p>
            <a:r>
              <a:rPr lang="en-US" altLang="zh-CN" dirty="0"/>
              <a:t>for sure</a:t>
            </a:r>
          </a:p>
          <a:p>
            <a:r>
              <a:rPr lang="en-US" altLang="zh-CN" dirty="0"/>
              <a:t>in relief</a:t>
            </a:r>
          </a:p>
          <a:p>
            <a:r>
              <a:rPr lang="en-US" altLang="zh-CN" dirty="0"/>
              <a:t>according to</a:t>
            </a:r>
          </a:p>
          <a:p>
            <a:r>
              <a:rPr lang="en-US" altLang="zh-CN" dirty="0"/>
              <a:t>have an effect </a:t>
            </a:r>
            <a:r>
              <a:rPr lang="en-US" altLang="zh-CN" dirty="0" smtClean="0"/>
              <a:t>on</a:t>
            </a:r>
            <a:endParaRPr lang="en-US" altLang="zh-CN" dirty="0"/>
          </a:p>
          <a:p>
            <a:r>
              <a:rPr lang="en-US" altLang="zh-CN" dirty="0"/>
              <a:t>in danger of</a:t>
            </a:r>
          </a:p>
          <a:p>
            <a:r>
              <a:rPr lang="en-US" altLang="zh-CN" dirty="0"/>
              <a:t>protect A from B</a:t>
            </a:r>
          </a:p>
          <a:p>
            <a:r>
              <a:rPr lang="en-US" altLang="zh-CN" dirty="0"/>
              <a:t>long before</a:t>
            </a:r>
          </a:p>
          <a:p>
            <a:r>
              <a:rPr lang="en-US" altLang="zh-CN" dirty="0"/>
              <a:t>come into being</a:t>
            </a:r>
          </a:p>
          <a:p>
            <a:r>
              <a:rPr lang="en-US" altLang="zh-CN" dirty="0"/>
              <a:t>so that</a:t>
            </a:r>
          </a:p>
          <a:p>
            <a:r>
              <a:rPr lang="en-US" altLang="zh-CN" dirty="0"/>
              <a:t>pat attention to</a:t>
            </a:r>
          </a:p>
          <a:p>
            <a:r>
              <a:rPr lang="en-US" altLang="zh-CN" dirty="0"/>
              <a:t>in such a short time</a:t>
            </a:r>
          </a:p>
          <a:p>
            <a:r>
              <a:rPr lang="en-US" altLang="zh-CN" dirty="0"/>
              <a:t>succeed in doing </a:t>
            </a:r>
            <a:r>
              <a:rPr lang="en-US" altLang="zh-CN" dirty="0" err="1"/>
              <a:t>sth</a:t>
            </a:r>
            <a:endParaRPr lang="zh-CN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1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English collocation</a:t>
            </a:r>
          </a:p>
          <a:p>
            <a:endParaRPr lang="en-US" altLang="zh-CN" dirty="0"/>
          </a:p>
          <a:p>
            <a:r>
              <a:rPr lang="en-US" altLang="zh-CN" dirty="0" smtClean="0"/>
              <a:t>Chinese collocation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3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露一手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/>
              <a:t>to make an exhibition of one’s forte, </a:t>
            </a:r>
            <a:r>
              <a:rPr lang="en-US" altLang="zh-CN" dirty="0" err="1"/>
              <a:t>speciality</a:t>
            </a:r>
            <a:r>
              <a:rPr lang="en-US" altLang="zh-CN" dirty="0"/>
              <a:t>, ability or skill 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2" t="34573" r="27848" b="40111"/>
          <a:stretch/>
        </p:blipFill>
        <p:spPr>
          <a:xfrm rot="5400000">
            <a:off x="7504421" y="2327581"/>
            <a:ext cx="4351335" cy="3347423"/>
          </a:xfrm>
        </p:spPr>
      </p:pic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1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 smtClean="0"/>
              <a:t>伤脑筋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 smtClean="0"/>
              <a:t>Knotty, troublesome, causing sb. enough headache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3" t="22942" r="28805" b="29763"/>
          <a:stretch/>
        </p:blipFill>
        <p:spPr>
          <a:xfrm rot="5400000">
            <a:off x="7594872" y="1581897"/>
            <a:ext cx="3515200" cy="40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0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 smtClean="0"/>
              <a:t>做白日梦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 smtClean="0"/>
              <a:t>To build castles in the air, to daydream(Ironic)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2" t="26985" r="13507" b="25153"/>
          <a:stretch/>
        </p:blipFill>
        <p:spPr>
          <a:xfrm rot="5400000">
            <a:off x="8085476" y="1932305"/>
            <a:ext cx="3413759" cy="3200400"/>
          </a:xfrm>
        </p:spPr>
      </p:pic>
    </p:spTree>
    <p:extLst>
      <p:ext uri="{BB962C8B-B14F-4D97-AF65-F5344CB8AC3E}">
        <p14:creationId xmlns:p14="http://schemas.microsoft.com/office/powerpoint/2010/main" val="167230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Chinese collocation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 smtClean="0"/>
              <a:t>开夜车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【Annotation】</a:t>
            </a:r>
          </a:p>
          <a:p>
            <a:pPr marL="0" indent="0">
              <a:buNone/>
            </a:pPr>
            <a:r>
              <a:rPr lang="en-US" altLang="zh-CN" dirty="0" smtClean="0"/>
              <a:t>To drive at night – to work late into the night or by candlelight, to put in extra time at night, to burn the midnight oil.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7" t="20965" r="12540" b="19097"/>
          <a:stretch/>
        </p:blipFill>
        <p:spPr>
          <a:xfrm rot="5400000">
            <a:off x="7551575" y="1658698"/>
            <a:ext cx="3635298" cy="3969152"/>
          </a:xfrm>
        </p:spPr>
      </p:pic>
    </p:spTree>
    <p:extLst>
      <p:ext uri="{BB962C8B-B14F-4D97-AF65-F5344CB8AC3E}">
        <p14:creationId xmlns:p14="http://schemas.microsoft.com/office/powerpoint/2010/main" val="36360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70" y="1409979"/>
            <a:ext cx="10414459" cy="54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Why collocation is meaningful for us?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Important role of language phenomenon in syntactic and semantic,</a:t>
            </a:r>
            <a:endParaRPr lang="zh-CN" altLang="zh-CN" dirty="0"/>
          </a:p>
          <a:p>
            <a:r>
              <a:rPr lang="en-US" altLang="zh-CN" dirty="0"/>
              <a:t>But need to use it well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e.g.</a:t>
            </a:r>
            <a:endParaRPr lang="en-US" altLang="zh-CN" dirty="0" smtClean="0"/>
          </a:p>
          <a:p>
            <a:r>
              <a:rPr lang="en-US" altLang="zh-CN" b="1" dirty="0"/>
              <a:t>look </a:t>
            </a:r>
            <a:r>
              <a:rPr lang="en-US" altLang="zh-CN" b="1" dirty="0" smtClean="0"/>
              <a:t>up</a:t>
            </a:r>
          </a:p>
          <a:p>
            <a:r>
              <a:rPr lang="en-US" altLang="zh-CN" b="1" dirty="0"/>
              <a:t>bus </a:t>
            </a:r>
            <a:r>
              <a:rPr lang="en-US" altLang="zh-CN" b="1" dirty="0" smtClean="0"/>
              <a:t>stop</a:t>
            </a:r>
          </a:p>
          <a:p>
            <a:endParaRPr lang="zh-CN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I</a:t>
            </a:r>
            <a:r>
              <a:rPr lang="fr-FR" altLang="zh-CN" dirty="0" err="1"/>
              <a:t>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59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altLang="zh-CN" dirty="0" err="1"/>
              <a:t>How</a:t>
            </a:r>
            <a:r>
              <a:rPr lang="de-DE" altLang="zh-CN" dirty="0"/>
              <a:t> </a:t>
            </a:r>
            <a:r>
              <a:rPr lang="de-DE" altLang="zh-CN" dirty="0" err="1"/>
              <a:t>to</a:t>
            </a:r>
            <a:r>
              <a:rPr lang="de-DE" altLang="zh-CN" dirty="0"/>
              <a:t> </a:t>
            </a:r>
            <a:r>
              <a:rPr lang="de-DE" altLang="zh-CN" dirty="0" err="1"/>
              <a:t>represent</a:t>
            </a:r>
            <a:r>
              <a:rPr lang="de-DE" altLang="zh-CN" dirty="0"/>
              <a:t> a </a:t>
            </a:r>
            <a:r>
              <a:rPr lang="en-US" altLang="zh-CN" dirty="0" smtClean="0"/>
              <a:t>c</a:t>
            </a:r>
            <a:r>
              <a:rPr lang="de-DE" altLang="zh-CN" dirty="0" err="1" smtClean="0"/>
              <a:t>ollection</a:t>
            </a:r>
            <a:r>
              <a:rPr lang="de-DE" altLang="zh-CN" dirty="0" smtClean="0"/>
              <a:t>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Lexicon</a:t>
            </a:r>
            <a:endParaRPr lang="zh-CN" altLang="zh-CN" dirty="0"/>
          </a:p>
          <a:p>
            <a:r>
              <a:rPr lang="de-DE" altLang="zh-CN" dirty="0" smtClean="0"/>
              <a:t>Table</a:t>
            </a:r>
          </a:p>
          <a:p>
            <a:r>
              <a:rPr lang="de-DE" altLang="zh-CN" dirty="0" smtClean="0"/>
              <a:t>Triple</a:t>
            </a:r>
          </a:p>
          <a:p>
            <a:r>
              <a:rPr lang="de-DE" altLang="zh-CN" dirty="0" smtClean="0"/>
              <a:t>Rules, Features or labels</a:t>
            </a:r>
          </a:p>
          <a:p>
            <a:endParaRPr lang="de-DE" altLang="zh-CN" dirty="0"/>
          </a:p>
          <a:p>
            <a:r>
              <a:rPr lang="de-DE" altLang="zh-CN" dirty="0" smtClean="0"/>
              <a:t>e.g</a:t>
            </a:r>
            <a:r>
              <a:rPr lang="de-DE" altLang="zh-CN" dirty="0"/>
              <a:t>. </a:t>
            </a:r>
            <a:endParaRPr lang="de-DE" altLang="zh-CN" dirty="0" smtClean="0"/>
          </a:p>
          <a:p>
            <a:r>
              <a:rPr lang="en-US" altLang="zh-CN" b="1" dirty="0" smtClean="0"/>
              <a:t>&lt; </a:t>
            </a:r>
            <a:r>
              <a:rPr lang="en-US" altLang="zh-CN" b="1" dirty="0"/>
              <a:t>‘make’ , ‘decision</a:t>
            </a:r>
            <a:r>
              <a:rPr lang="zh-CN" altLang="en-US" b="1" dirty="0"/>
              <a:t>’</a:t>
            </a:r>
            <a:r>
              <a:rPr lang="en-US" altLang="zh-CN" b="1" dirty="0"/>
              <a:t> &gt;</a:t>
            </a:r>
            <a:endParaRPr lang="zh-CN" altLang="zh-CN" b="1" dirty="0"/>
          </a:p>
          <a:p>
            <a:r>
              <a:rPr lang="en-US" altLang="zh-CN" b="1" dirty="0" smtClean="0"/>
              <a:t>&lt; </a:t>
            </a:r>
            <a:r>
              <a:rPr lang="en-US" altLang="zh-CN" b="1" dirty="0"/>
              <a:t>‘make’ , ‘decision</a:t>
            </a:r>
            <a:r>
              <a:rPr lang="zh-CN" altLang="en-US" b="1" dirty="0"/>
              <a:t>’</a:t>
            </a:r>
            <a:r>
              <a:rPr lang="en-US" altLang="zh-CN" b="1" dirty="0"/>
              <a:t>, ‘verb–object’ &gt;</a:t>
            </a:r>
            <a:endParaRPr lang="zh-CN" altLang="zh-CN" b="1" dirty="0"/>
          </a:p>
          <a:p>
            <a:endParaRPr lang="zh-CN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err="1" smtClean="0"/>
              <a:t>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Example </a:t>
            </a:r>
            <a:r>
              <a:rPr lang="en-US" altLang="zh-CN" sz="3600" dirty="0"/>
              <a:t>of a typical syntactic MWE </a:t>
            </a:r>
            <a:r>
              <a:rPr lang="en-US" altLang="zh-CN" sz="3600" dirty="0" smtClean="0"/>
              <a:t>configuration</a:t>
            </a:r>
            <a:endParaRPr lang="zh-CN" altLang="en-US" sz="3600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567" y="1825625"/>
            <a:ext cx="4824865" cy="43513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81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China Winning the </a:t>
            </a:r>
            <a:r>
              <a:rPr lang="en-US" altLang="zh-CN" i="1" u="sng" dirty="0"/>
              <a:t>Trade War</a:t>
            </a:r>
            <a:r>
              <a:rPr lang="en-US" altLang="zh-CN" i="1" dirty="0"/>
              <a:t>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7" y="1939131"/>
            <a:ext cx="6181725" cy="4124325"/>
          </a:xfrm>
        </p:spPr>
      </p:pic>
      <p:sp>
        <p:nvSpPr>
          <p:cNvPr id="3" name="矩形 2"/>
          <p:cNvSpPr/>
          <p:nvPr/>
        </p:nvSpPr>
        <p:spPr>
          <a:xfrm>
            <a:off x="3090862" y="6155160"/>
            <a:ext cx="6096000" cy="2909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00"/>
              </a:lnSpc>
              <a:spcAft>
                <a:spcPts val="1200"/>
              </a:spcAft>
            </a:pPr>
            <a:r>
              <a:rPr lang="en-US" altLang="zh-CN" sz="1100" u="sng" dirty="0">
                <a:solidFill>
                  <a:srgbClr val="000000"/>
                </a:solidFill>
                <a:latin typeface="Helvetica" panose="020B0604020202020204" pitchFamily="34" charset="0"/>
                <a:ea typeface="Arial Unicode MS"/>
                <a:cs typeface="Helvetica" panose="020B0604020202020204" pitchFamily="34" charset="0"/>
                <a:hlinkClick r:id="rId3"/>
              </a:rPr>
              <a:t>https://www.newyorker.com/news/our-columnists/why-china-is-winning-the-trade-war</a:t>
            </a:r>
            <a:endParaRPr lang="zh-CN" altLang="zh-CN" sz="900" dirty="0">
              <a:solidFill>
                <a:srgbClr val="000000"/>
              </a:solidFill>
              <a:effectLst/>
              <a:latin typeface="Helvetica" panose="020B0604020202020204" pitchFamily="34" charset="0"/>
              <a:ea typeface="Arial Unicode MS"/>
              <a:cs typeface="Arial Unicode M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de-DE" altLang="zh-CN" dirty="0" smtClean="0"/>
              <a:t> </a:t>
            </a:r>
            <a:r>
              <a:rPr lang="de-DE" altLang="zh-CN" dirty="0"/>
              <a:t>conceptual lexicon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Development </a:t>
            </a:r>
            <a:r>
              <a:rPr lang="en-US" altLang="zh-CN" dirty="0"/>
              <a:t>of a </a:t>
            </a:r>
            <a:r>
              <a:rPr lang="en-US" altLang="zh-CN" dirty="0" smtClean="0"/>
              <a:t>lexicon</a:t>
            </a:r>
          </a:p>
          <a:p>
            <a:r>
              <a:rPr lang="en-US" altLang="zh-CN" dirty="0"/>
              <a:t>of the encoding of MWEs </a:t>
            </a:r>
          </a:p>
          <a:p>
            <a:r>
              <a:rPr lang="en-US" altLang="zh-CN" dirty="0" smtClean="0"/>
              <a:t>and their treatments.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5587" y="2405856"/>
            <a:ext cx="4314825" cy="31908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10858" y="5712659"/>
            <a:ext cx="5104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Example of encoding </a:t>
            </a:r>
            <a:r>
              <a:rPr lang="en-US" altLang="zh-CN" dirty="0"/>
              <a:t>schema for nouns &amp; verbs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9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zh-CN" dirty="0"/>
              <a:t>A Neural Probabilistic Language </a:t>
            </a:r>
            <a:r>
              <a:rPr lang="it-IT" altLang="zh-CN" dirty="0" smtClean="0"/>
              <a:t>Model</a:t>
            </a:r>
            <a:endParaRPr kumimoji="1" lang="en-US" altLang="zh-CN" dirty="0"/>
          </a:p>
          <a:p>
            <a:r>
              <a:rPr kumimoji="1" lang="en-US" altLang="zh-CN" dirty="0" smtClean="0"/>
              <a:t>Collocation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NNLM + Collocation =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42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zh-CN" dirty="0"/>
              <a:t>A Neural Probabilistic Language </a:t>
            </a:r>
            <a:r>
              <a:rPr lang="it-IT" altLang="zh-CN" dirty="0" smtClean="0"/>
              <a:t>Model</a:t>
            </a:r>
            <a:endParaRPr kumimoji="1" lang="en-US" altLang="zh-CN" dirty="0"/>
          </a:p>
          <a:p>
            <a:r>
              <a:rPr kumimoji="1" lang="en-US" altLang="zh-CN" dirty="0" smtClean="0"/>
              <a:t>Collocation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NNLM + Collocation =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 descr="https://timgsa.baidu.com/timg?image&amp;quality=80&amp;size=b9999_10000&amp;sec=1543405310634&amp;di=ddda052cbe77f47ca824829a1b9bc6ba&amp;imgtype=jpg&amp;src=http%3A%2F%2Fimg3.imgtn.bdimg.com%2Fit%2Fu%3D3044432448%2C2774725043%26fm%3D214%26gp%3D0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1" t="23836" r="9729" b="31613"/>
          <a:stretch/>
        </p:blipFill>
        <p:spPr bwMode="auto">
          <a:xfrm>
            <a:off x="2723165" y="2137525"/>
            <a:ext cx="6745670" cy="37275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4823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zh-CN" dirty="0"/>
              <a:t>A Neural Probabilistic Language Model</a:t>
            </a:r>
            <a:endParaRPr kumimoji="1" lang="en-US" altLang="zh-CN" dirty="0"/>
          </a:p>
          <a:p>
            <a:r>
              <a:rPr kumimoji="1" lang="en-US" altLang="zh-CN" dirty="0"/>
              <a:t>Collocation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NNLM + Collocation = </a:t>
            </a:r>
            <a:endParaRPr kumimoji="1" lang="zh-CN" altLang="en-US" dirty="0"/>
          </a:p>
          <a:p>
            <a:endParaRPr kumimoji="1" lang="en-US" altLang="zh-CN" dirty="0" smtClean="0"/>
          </a:p>
          <a:p>
            <a:r>
              <a:rPr lang="en-US" altLang="zh-CN" dirty="0" smtClean="0"/>
              <a:t>Distributed Representation of </a:t>
            </a:r>
            <a:r>
              <a:rPr lang="en-US" altLang="zh-CN" dirty="0" smtClean="0"/>
              <a:t>Collocation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Basic </a:t>
            </a:r>
            <a:r>
              <a:rPr lang="zh-CN" altLang="zh-CN" dirty="0" smtClean="0"/>
              <a:t>Notions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944069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By collocation, </a:t>
            </a:r>
          </a:p>
          <a:p>
            <a:pPr marL="0" indent="0">
              <a:buNone/>
            </a:pPr>
            <a:r>
              <a:rPr lang="en-US" altLang="zh-CN" dirty="0"/>
              <a:t>we mean a directed association of </a:t>
            </a:r>
            <a:r>
              <a:rPr lang="en-US" altLang="zh-CN" b="1" dirty="0"/>
              <a:t>head word </a:t>
            </a:r>
            <a:r>
              <a:rPr lang="en-US" altLang="zh-CN" dirty="0"/>
              <a:t>and </a:t>
            </a:r>
            <a:r>
              <a:rPr lang="en-US" altLang="zh-CN" b="1" dirty="0"/>
              <a:t>dependency word </a:t>
            </a:r>
          </a:p>
          <a:p>
            <a:pPr marL="0" indent="0">
              <a:buNone/>
            </a:pPr>
            <a:r>
              <a:rPr lang="en-US" altLang="zh-CN" dirty="0"/>
              <a:t>that constructed by </a:t>
            </a:r>
            <a:r>
              <a:rPr lang="en-US" altLang="zh-CN" b="1" dirty="0"/>
              <a:t>fully random combination </a:t>
            </a:r>
          </a:p>
          <a:p>
            <a:pPr marL="0" indent="0">
              <a:buNone/>
            </a:pPr>
            <a:r>
              <a:rPr lang="en-US" altLang="zh-CN" dirty="0"/>
              <a:t>in a sentence. </a:t>
            </a:r>
          </a:p>
          <a:p>
            <a:pPr marL="0" indent="0">
              <a:buNone/>
            </a:pPr>
            <a:r>
              <a:rPr lang="zh-CN" altLang="en-US" dirty="0"/>
              <a:t>”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09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zh-CN" altLang="en-US" dirty="0" smtClean="0"/>
              <a:t> </a:t>
            </a:r>
            <a:r>
              <a:rPr lang="en-US" altLang="zh-CN" dirty="0" smtClean="0"/>
              <a:t>The </a:t>
            </a:r>
            <a:r>
              <a:rPr lang="en-US" altLang="zh-CN" dirty="0"/>
              <a:t>objective of Collocation </a:t>
            </a:r>
            <a:r>
              <a:rPr lang="en-US" altLang="zh-CN" dirty="0" smtClean="0"/>
              <a:t>prediction</a:t>
            </a:r>
          </a:p>
          <a:p>
            <a:pPr>
              <a:buFont typeface="Wingdings" charset="2"/>
              <a:buChar char="ü"/>
            </a:pPr>
            <a:endParaRPr kumimoji="1" lang="en-US" altLang="zh-CN" dirty="0" smtClean="0"/>
          </a:p>
          <a:p>
            <a:pPr>
              <a:buFont typeface="Wingdings" charset="2"/>
              <a:buChar char="ü"/>
            </a:pPr>
            <a:r>
              <a:rPr lang="zh-CN" altLang="en-US" dirty="0" smtClean="0"/>
              <a:t> </a:t>
            </a:r>
            <a:r>
              <a:rPr lang="en-US" altLang="zh-CN" dirty="0" smtClean="0"/>
              <a:t>Continuous </a:t>
            </a:r>
            <a:r>
              <a:rPr lang="en-US" altLang="zh-CN" dirty="0"/>
              <a:t>Skip-gram </a:t>
            </a:r>
            <a:r>
              <a:rPr lang="en-US" altLang="zh-CN" dirty="0" smtClean="0"/>
              <a:t>Model</a:t>
            </a:r>
          </a:p>
          <a:p>
            <a:pPr>
              <a:buFont typeface="Wingdings" charset="2"/>
              <a:buChar char="ü"/>
            </a:pPr>
            <a:endParaRPr kumimoji="1" lang="en-US" altLang="zh-CN" dirty="0"/>
          </a:p>
          <a:p>
            <a:pPr>
              <a:buFont typeface="Wingdings" charset="2"/>
              <a:buChar char="ü"/>
            </a:pPr>
            <a:r>
              <a:rPr lang="zh-CN" altLang="en-US" dirty="0" smtClean="0"/>
              <a:t> </a:t>
            </a:r>
            <a:r>
              <a:rPr lang="en-US" altLang="zh-CN" dirty="0" smtClean="0"/>
              <a:t>A </a:t>
            </a:r>
            <a:r>
              <a:rPr lang="en-US" altLang="zh-CN" dirty="0"/>
              <a:t>combination of ontology and hierarchical </a:t>
            </a:r>
            <a:r>
              <a:rPr lang="en-US" altLang="zh-CN" dirty="0" err="1"/>
              <a:t>softmax</a:t>
            </a:r>
            <a:endParaRPr kumimoji="1" lang="en-US" altLang="zh-CN" dirty="0"/>
          </a:p>
          <a:p>
            <a:pPr>
              <a:buFont typeface="Wingdings" charset="2"/>
              <a:buChar char="ü"/>
            </a:pP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objective of Collocation prediction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 (Context(HEAD) | DEP)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73395" y="365125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lang="zh-CN" altLang="en-US" dirty="0"/>
          </a:p>
        </p:txBody>
      </p:sp>
      <p:pic>
        <p:nvPicPr>
          <p:cNvPr id="6148" name="Picture 4" descr="https://timgsa.baidu.com/timg?image&amp;quality=80&amp;size=b9999_10000&amp;sec=1543516816230&amp;di=10978d4afe7e82dd42305719205dad63&amp;imgtype=0&amp;src=http%3A%2F%2Fwww.17qq.com%2Fimg_biaoqing%2F81234908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319463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8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Continuous Skip-gram Model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676709" cy="4351338"/>
          </a:xfrm>
        </p:spPr>
        <p:txBody>
          <a:bodyPr/>
          <a:lstStyle/>
          <a:p>
            <a:r>
              <a:rPr lang="en-US" altLang="zh-CN" dirty="0"/>
              <a:t>consider each DEP word representation as a bag of HEAD word </a:t>
            </a:r>
            <a:r>
              <a:rPr lang="en-US" altLang="zh-CN" dirty="0" smtClean="0"/>
              <a:t>contexts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73395" y="365125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134" y="1825625"/>
            <a:ext cx="5368088" cy="3657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62600" y="5596622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latin typeface="TimesNewRomanPSMT" charset="0"/>
              </a:rPr>
              <a:t>The </a:t>
            </a:r>
            <a:r>
              <a:rPr lang="en-US" altLang="zh-CN" dirty="0">
                <a:latin typeface="TimesNewRomanPSMT" charset="0"/>
              </a:rPr>
              <a:t>DEP word predicts surrounding words given the HEAD word of current collocation.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356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A </a:t>
            </a:r>
            <a:r>
              <a:rPr lang="en-US" altLang="zh-CN" sz="3600" dirty="0"/>
              <a:t>combination of ontology </a:t>
            </a:r>
            <a:r>
              <a:rPr lang="en-US" altLang="zh-CN" sz="3600" dirty="0" smtClean="0"/>
              <a:t>and hierarchical </a:t>
            </a:r>
            <a:r>
              <a:rPr lang="en-US" altLang="zh-CN" sz="3600" dirty="0" err="1" smtClean="0"/>
              <a:t>softmax</a:t>
            </a:r>
            <a:endParaRPr kumimoji="1" lang="zh-CN" altLang="en-US" sz="3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73395" y="365125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/>
              <a:t>Model </a:t>
            </a:r>
            <a:r>
              <a:rPr lang="de-DE" altLang="zh-CN" dirty="0" err="1" smtClean="0"/>
              <a:t>Architecture</a:t>
            </a:r>
            <a:endParaRPr lang="zh-CN" altLang="en-US" dirty="0"/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3070"/>
            <a:ext cx="10515600" cy="39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2052" name="Picture 4" descr="https://timgsa.baidu.com/timg?image&amp;quality=80&amp;size=b9999_10000&amp;sec=1543517215040&amp;di=628a2abd9635dd4d26f508d408496360&amp;imgtype=0&amp;src=http%3A%2F%2Fn1.itc.cn%2Fimg8%2Fwb%2Frecom%2F2015%2F12%2F22%2F145079316708723013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5"/>
          <a:stretch/>
        </p:blipFill>
        <p:spPr bwMode="auto">
          <a:xfrm>
            <a:off x="8155838" y="3261484"/>
            <a:ext cx="3197962" cy="29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Distributed Representation of Chinese Collocation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Bo</a:t>
            </a:r>
            <a:r>
              <a:rPr lang="zh-CN" altLang="en-US" dirty="0" smtClean="0"/>
              <a:t> </a:t>
            </a:r>
            <a:r>
              <a:rPr lang="en-US" altLang="zh-CN" dirty="0" smtClean="0"/>
              <a:t>Xia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Endong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Xun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2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</a:t>
            </a:r>
            <a:r>
              <a:rPr lang="en-US" altLang="zh-CN" dirty="0" smtClean="0"/>
              <a:t>setup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100,000,000 sentence, with 3,377,634,987 Chinese tokens of roughly 100,906 words. </a:t>
            </a:r>
            <a:endParaRPr lang="en-US" altLang="zh-CN" dirty="0"/>
          </a:p>
          <a:p>
            <a:endParaRPr kumimoji="1" lang="en-US" altLang="zh-CN" dirty="0" smtClean="0"/>
          </a:p>
          <a:p>
            <a:r>
              <a:rPr lang="en-US" altLang="zh-CN" dirty="0" smtClean="0"/>
              <a:t>Averaged </a:t>
            </a:r>
            <a:r>
              <a:rPr lang="en-US" altLang="zh-CN" dirty="0"/>
              <a:t>sentence length </a:t>
            </a:r>
            <a:r>
              <a:rPr lang="en-US" altLang="zh-CN" dirty="0" smtClean="0"/>
              <a:t>of test set is </a:t>
            </a:r>
            <a:r>
              <a:rPr lang="en-US" altLang="zh-CN" dirty="0"/>
              <a:t>14.79 </a:t>
            </a:r>
            <a:r>
              <a:rPr lang="en-US" altLang="zh-CN" dirty="0" smtClean="0"/>
              <a:t>by </a:t>
            </a:r>
            <a:r>
              <a:rPr lang="en-US" altLang="zh-CN" dirty="0"/>
              <a:t>word 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2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Neighbors of 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collocation </a:t>
            </a:r>
            <a:endParaRPr lang="en-US" altLang="zh-CN" dirty="0">
              <a:effectLst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243104"/>
              </p:ext>
            </p:extLst>
          </p:nvPr>
        </p:nvGraphicFramePr>
        <p:xfrm>
          <a:off x="838201" y="1690688"/>
          <a:ext cx="10515600" cy="466566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635837"/>
                <a:gridCol w="2635837"/>
                <a:gridCol w="2608089"/>
                <a:gridCol w="2635837"/>
              </a:tblGrid>
              <a:tr h="8163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主张</a:t>
                      </a:r>
                      <a:endParaRPr lang="zh-CN" sz="24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dirty="0" smtClean="0">
                          <a:effectLst/>
                        </a:rPr>
                        <a:t>proposal</a:t>
                      </a:r>
                      <a:endParaRPr lang="zh-CN" sz="24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后空翻</a:t>
                      </a:r>
                      <a:endParaRPr lang="zh-CN" sz="24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 err="1" smtClean="0">
                          <a:effectLst/>
                        </a:rPr>
                        <a:t>backward</a:t>
                      </a:r>
                      <a:r>
                        <a:rPr lang="de-DE" sz="2400" b="1" dirty="0" smtClean="0">
                          <a:effectLst/>
                        </a:rPr>
                        <a:t> </a:t>
                      </a:r>
                      <a:r>
                        <a:rPr lang="de-DE" sz="2400" b="1" dirty="0" err="1" smtClean="0">
                          <a:effectLst/>
                        </a:rPr>
                        <a:t>somersault</a:t>
                      </a:r>
                      <a:endParaRPr lang="zh-CN" sz="24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9514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诉诸武力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effectLst/>
                        </a:rPr>
                        <a:t>to</a:t>
                      </a:r>
                      <a:r>
                        <a:rPr lang="de-DE" sz="2400" dirty="0" smtClean="0">
                          <a:effectLst/>
                        </a:rPr>
                        <a:t> </a:t>
                      </a:r>
                      <a:r>
                        <a:rPr lang="de-DE" sz="2400" dirty="0" err="1" smtClean="0">
                          <a:effectLst/>
                        </a:rPr>
                        <a:t>appeal</a:t>
                      </a:r>
                      <a:r>
                        <a:rPr lang="de-DE" sz="2400" dirty="0" smtClean="0">
                          <a:effectLst/>
                        </a:rPr>
                        <a:t> </a:t>
                      </a:r>
                      <a:r>
                        <a:rPr lang="de-DE" sz="2400" dirty="0" err="1" smtClean="0">
                          <a:effectLst/>
                        </a:rPr>
                        <a:t>to</a:t>
                      </a:r>
                      <a:r>
                        <a:rPr lang="de-DE" sz="2400" dirty="0" smtClean="0">
                          <a:effectLst/>
                        </a:rPr>
                        <a:t> </a:t>
                      </a:r>
                      <a:r>
                        <a:rPr lang="de-DE" sz="2400" dirty="0" err="1" smtClean="0">
                          <a:effectLst/>
                        </a:rPr>
                        <a:t>arms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接特卡切夫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200" dirty="0" err="1" smtClean="0">
                          <a:effectLst/>
                        </a:rPr>
                        <a:t>Tkachev</a:t>
                      </a:r>
                      <a:r>
                        <a:rPr lang="en-US" altLang="zh-CN" sz="2400" kern="1200" dirty="0" smtClean="0">
                          <a:effectLst/>
                        </a:rPr>
                        <a:t> (gymnasts)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96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一中一台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 smtClean="0">
                          <a:effectLst/>
                        </a:rPr>
                        <a:t>Taiwanization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直体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200" dirty="0" smtClean="0">
                          <a:effectLst/>
                        </a:rPr>
                        <a:t>straight</a:t>
                      </a:r>
                      <a:endParaRPr lang="zh-CN" alt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96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国统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effectLst/>
                        </a:rPr>
                        <a:t>Ruling</a:t>
                      </a:r>
                      <a:r>
                        <a:rPr lang="zh-CN" altLang="en-US" sz="2400" dirty="0" smtClean="0">
                          <a:effectLst/>
                        </a:rPr>
                        <a:t> </a:t>
                      </a:r>
                      <a:r>
                        <a:rPr lang="en-US" altLang="zh-CN" sz="2400" dirty="0" smtClean="0">
                          <a:effectLst/>
                        </a:rPr>
                        <a:t>of</a:t>
                      </a:r>
                      <a:r>
                        <a:rPr lang="zh-CN" altLang="en-US" sz="2400" dirty="0" smtClean="0">
                          <a:effectLst/>
                        </a:rPr>
                        <a:t> </a:t>
                      </a:r>
                      <a:r>
                        <a:rPr lang="en-US" altLang="zh-CN" sz="2400" dirty="0" smtClean="0">
                          <a:effectLst/>
                        </a:rPr>
                        <a:t>KMT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屈体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200" dirty="0" smtClean="0">
                          <a:effectLst/>
                        </a:rPr>
                        <a:t>pike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96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dirty="0" err="1">
                          <a:effectLst/>
                        </a:rPr>
                        <a:t>台独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altLang="zh-CN" sz="2400" dirty="0" err="1" smtClean="0">
                          <a:effectLst/>
                        </a:rPr>
                        <a:t>Taiwanization</a:t>
                      </a:r>
                      <a:endParaRPr 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effectLst/>
                        </a:rPr>
                        <a:t>9.725</a:t>
                      </a:r>
                      <a:endParaRPr lang="zh-CN" alt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effectLst/>
                        </a:rPr>
                        <a:t>9.725</a:t>
                      </a:r>
                      <a:endParaRPr lang="zh-CN" altLang="zh-CN" sz="2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0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Measuring collocation intensity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703619" y="1690688"/>
            <a:ext cx="279359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54" descr="C:\Users\夏博\Desktop\517研讨会-依存-搭配嵌入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9615" r="9909" b="35902"/>
          <a:stretch>
            <a:fillRect/>
          </a:stretch>
        </p:blipFill>
        <p:spPr bwMode="auto">
          <a:xfrm>
            <a:off x="1840752" y="1690688"/>
            <a:ext cx="8510495" cy="45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7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Verb-verb phrase </a:t>
            </a:r>
            <a:r>
              <a:rPr lang="en-US" altLang="zh-CN" dirty="0" smtClean="0"/>
              <a:t>recognition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他</a:t>
            </a:r>
            <a:r>
              <a:rPr kumimoji="1" lang="en-US" altLang="zh-CN" dirty="0"/>
              <a:t>/r </a:t>
            </a:r>
            <a:r>
              <a:rPr kumimoji="1" lang="zh-CN" altLang="en-US" dirty="0"/>
              <a:t>不</a:t>
            </a:r>
            <a:r>
              <a:rPr kumimoji="1" lang="en-US" altLang="zh-CN" dirty="0"/>
              <a:t>/d </a:t>
            </a:r>
            <a:r>
              <a:rPr kumimoji="1" lang="zh-CN" altLang="en-US" dirty="0"/>
              <a:t>愿意</a:t>
            </a:r>
            <a:r>
              <a:rPr kumimoji="1" lang="en-US" altLang="zh-CN" dirty="0"/>
              <a:t>/v </a:t>
            </a:r>
            <a:r>
              <a:rPr kumimoji="1" lang="zh-CN" altLang="en-US" dirty="0"/>
              <a:t>离婚</a:t>
            </a:r>
            <a:r>
              <a:rPr kumimoji="1" lang="en-US" altLang="zh-CN" dirty="0"/>
              <a:t>/</a:t>
            </a:r>
            <a:r>
              <a:rPr kumimoji="1" lang="en-US" altLang="zh-CN" dirty="0" smtClean="0"/>
              <a:t>v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/w </a:t>
            </a:r>
            <a:r>
              <a:rPr kumimoji="1" lang="zh-CN" altLang="en-US" dirty="0" smtClean="0"/>
              <a:t>因为</a:t>
            </a:r>
            <a:r>
              <a:rPr kumimoji="1" lang="en-US" altLang="zh-CN" dirty="0" smtClean="0"/>
              <a:t>/c </a:t>
            </a:r>
            <a:r>
              <a:rPr kumimoji="1" lang="zh-CN" altLang="en-US" dirty="0" smtClean="0"/>
              <a:t>这样</a:t>
            </a:r>
            <a:r>
              <a:rPr kumimoji="1" lang="en-US" altLang="zh-CN" dirty="0" smtClean="0"/>
              <a:t>/r </a:t>
            </a:r>
            <a:r>
              <a:rPr kumimoji="1" lang="zh-CN" altLang="en-US" dirty="0" smtClean="0"/>
              <a:t>以后</a:t>
            </a:r>
            <a:r>
              <a:rPr kumimoji="1" lang="en-US" altLang="zh-CN" dirty="0" smtClean="0"/>
              <a:t>/f </a:t>
            </a:r>
            <a:r>
              <a:rPr kumimoji="1" lang="zh-CN" altLang="en-US" dirty="0" smtClean="0"/>
              <a:t>他</a:t>
            </a:r>
            <a:r>
              <a:rPr kumimoji="1" lang="en-US" altLang="zh-CN" dirty="0" smtClean="0"/>
              <a:t>/r </a:t>
            </a:r>
            <a:r>
              <a:rPr kumimoji="1" lang="zh-CN" altLang="en-US" dirty="0" smtClean="0"/>
              <a:t>也</a:t>
            </a:r>
            <a:r>
              <a:rPr kumimoji="1" lang="en-US" altLang="zh-CN" dirty="0" smtClean="0"/>
              <a:t>/d </a:t>
            </a:r>
            <a:r>
              <a:rPr kumimoji="1" lang="zh-CN" altLang="en-US" dirty="0" smtClean="0"/>
              <a:t>不</a:t>
            </a:r>
            <a:r>
              <a:rPr kumimoji="1" lang="en-US" altLang="zh-CN" dirty="0" smtClean="0"/>
              <a:t>/d </a:t>
            </a:r>
            <a:r>
              <a:rPr kumimoji="1" lang="zh-CN" altLang="en-US" dirty="0" smtClean="0"/>
              <a:t>可能</a:t>
            </a:r>
            <a:r>
              <a:rPr kumimoji="1" lang="en-US" altLang="zh-CN" dirty="0" smtClean="0"/>
              <a:t>/v </a:t>
            </a:r>
            <a:r>
              <a:rPr kumimoji="1" lang="zh-CN" altLang="en-US" dirty="0" smtClean="0"/>
              <a:t>幸福</a:t>
            </a:r>
            <a:r>
              <a:rPr kumimoji="1" lang="en-US" altLang="zh-CN" dirty="0" smtClean="0"/>
              <a:t>/a </a:t>
            </a:r>
            <a:r>
              <a:rPr kumimoji="1" lang="zh-CN" altLang="en-US" dirty="0"/>
              <a:t>。</a:t>
            </a:r>
            <a:r>
              <a:rPr kumimoji="1" lang="en-US" altLang="zh-CN" dirty="0"/>
              <a:t>/</a:t>
            </a:r>
            <a:r>
              <a:rPr kumimoji="1" lang="en-US" altLang="zh-CN" dirty="0" smtClean="0"/>
              <a:t>w</a:t>
            </a:r>
          </a:p>
          <a:p>
            <a:r>
              <a:rPr kumimoji="1" lang="en-US" altLang="zh-CN" dirty="0" smtClean="0"/>
              <a:t>&lt; </a:t>
            </a:r>
            <a:r>
              <a:rPr kumimoji="1" lang="zh-CN" altLang="en-US" dirty="0" smtClean="0"/>
              <a:t>愿意</a:t>
            </a:r>
            <a:r>
              <a:rPr kumimoji="1" lang="en-US" altLang="zh-CN" dirty="0" smtClean="0"/>
              <a:t>, </a:t>
            </a:r>
            <a:r>
              <a:rPr kumimoji="1" lang="zh-CN" altLang="en-US" dirty="0" smtClean="0"/>
              <a:t>离婚</a:t>
            </a:r>
            <a:r>
              <a:rPr kumimoji="1" lang="en-US" altLang="zh-CN" dirty="0" smtClean="0"/>
              <a:t> &gt;</a:t>
            </a:r>
          </a:p>
          <a:p>
            <a:r>
              <a:rPr kumimoji="1" lang="zh-CN" altLang="en-US" dirty="0"/>
              <a:t>以后	</a:t>
            </a:r>
            <a:r>
              <a:rPr kumimoji="1" lang="en-US" altLang="zh-CN" dirty="0"/>
              <a:t>2.392401</a:t>
            </a:r>
          </a:p>
          <a:p>
            <a:r>
              <a:rPr kumimoji="1" lang="zh-CN" altLang="en-US" dirty="0"/>
              <a:t>离婚	</a:t>
            </a:r>
            <a:r>
              <a:rPr kumimoji="1" lang="en-US" altLang="zh-CN" dirty="0"/>
              <a:t>0.986100</a:t>
            </a:r>
          </a:p>
          <a:p>
            <a:r>
              <a:rPr kumimoji="1" lang="zh-CN" altLang="en-US" dirty="0"/>
              <a:t>因为	</a:t>
            </a:r>
            <a:r>
              <a:rPr kumimoji="1" lang="en-US" altLang="zh-CN" dirty="0"/>
              <a:t>0.710415</a:t>
            </a:r>
          </a:p>
          <a:p>
            <a:r>
              <a:rPr kumimoji="1" lang="zh-CN" altLang="en-US" dirty="0"/>
              <a:t>这样	</a:t>
            </a:r>
            <a:r>
              <a:rPr kumimoji="1" lang="en-US" altLang="zh-CN" dirty="0"/>
              <a:t>0.651951</a:t>
            </a:r>
          </a:p>
          <a:p>
            <a:r>
              <a:rPr kumimoji="1" lang="zh-CN" altLang="en-US" dirty="0" smtClean="0"/>
              <a:t>他</a:t>
            </a:r>
            <a:r>
              <a:rPr kumimoji="1" lang="en-US" altLang="zh-CN" dirty="0" smtClean="0"/>
              <a:t>	</a:t>
            </a:r>
            <a:r>
              <a:rPr kumimoji="1" lang="zh-CN" altLang="en-US" dirty="0"/>
              <a:t>	</a:t>
            </a:r>
            <a:r>
              <a:rPr kumimoji="1" lang="en-US" altLang="zh-CN" dirty="0"/>
              <a:t>0.310175</a:t>
            </a:r>
          </a:p>
          <a:p>
            <a:r>
              <a:rPr kumimoji="1" lang="zh-CN" altLang="en-US" dirty="0"/>
              <a:t>不	</a:t>
            </a:r>
            <a:r>
              <a:rPr kumimoji="1" lang="en-US" altLang="zh-CN" dirty="0" smtClean="0"/>
              <a:t>	0.273814</a:t>
            </a:r>
            <a:endParaRPr kumimoji="1"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3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Verb-verb phrase </a:t>
            </a:r>
            <a:r>
              <a:rPr lang="en-US" altLang="zh-CN" dirty="0" smtClean="0"/>
              <a:t>recognition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mr-IN" dirty="0"/>
              <a:t>昨晚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t</a:t>
            </a:r>
            <a:r>
              <a:rPr kumimoji="1" lang="mr-IN" altLang="zh-CN" dirty="0"/>
              <a:t> </a:t>
            </a:r>
            <a:r>
              <a:rPr kumimoji="1" lang="zh-CN" altLang="mr-IN" dirty="0"/>
              <a:t>，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w</a:t>
            </a:r>
            <a:r>
              <a:rPr kumimoji="1" lang="mr-IN" altLang="zh-CN" dirty="0"/>
              <a:t> </a:t>
            </a:r>
            <a:r>
              <a:rPr kumimoji="1" lang="zh-CN" altLang="mr-IN" dirty="0"/>
              <a:t>股权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n</a:t>
            </a:r>
            <a:r>
              <a:rPr kumimoji="1" lang="mr-IN" altLang="zh-CN" dirty="0"/>
              <a:t> </a:t>
            </a:r>
            <a:r>
              <a:rPr kumimoji="1" lang="zh-CN" altLang="mr-IN" dirty="0" smtClean="0"/>
              <a:t>分置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改革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vn</a:t>
            </a:r>
            <a:r>
              <a:rPr kumimoji="1" lang="mr-IN" altLang="zh-CN" dirty="0"/>
              <a:t> </a:t>
            </a:r>
            <a:r>
              <a:rPr kumimoji="1" lang="zh-CN" altLang="mr-IN" dirty="0"/>
              <a:t>试点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vn</a:t>
            </a:r>
            <a:r>
              <a:rPr kumimoji="1" lang="mr-IN" altLang="zh-CN" dirty="0"/>
              <a:t> </a:t>
            </a:r>
            <a:r>
              <a:rPr kumimoji="1" lang="zh-CN" altLang="mr-IN" dirty="0"/>
              <a:t>工作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vn</a:t>
            </a:r>
            <a:r>
              <a:rPr kumimoji="1" lang="mr-IN" altLang="zh-CN" dirty="0"/>
              <a:t> </a:t>
            </a:r>
            <a:r>
              <a:rPr kumimoji="1" lang="zh-CN" altLang="mr-IN" dirty="0"/>
              <a:t>宣布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启动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&lt; </a:t>
            </a:r>
            <a:r>
              <a:rPr kumimoji="1" lang="zh-CN" altLang="mr-IN" dirty="0" smtClean="0"/>
              <a:t>宣布</a:t>
            </a:r>
            <a:r>
              <a:rPr kumimoji="1" lang="en-US" altLang="zh-CN" dirty="0" smtClean="0"/>
              <a:t>, </a:t>
            </a:r>
            <a:r>
              <a:rPr kumimoji="1" lang="zh-CN" altLang="mr-IN" dirty="0" smtClean="0"/>
              <a:t>启动</a:t>
            </a:r>
            <a:r>
              <a:rPr kumimoji="1" lang="en-US" altLang="zh-CN" dirty="0" smtClean="0"/>
              <a:t> &gt;</a:t>
            </a:r>
          </a:p>
          <a:p>
            <a:r>
              <a:rPr kumimoji="1" lang="zh-CN" altLang="mr-IN" dirty="0" smtClean="0"/>
              <a:t>启动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5.668315</a:t>
            </a:r>
            <a:endParaRPr kumimoji="1" lang="en-US" altLang="zh-CN" dirty="0" smtClean="0"/>
          </a:p>
          <a:p>
            <a:r>
              <a:rPr kumimoji="1" lang="zh-CN" altLang="mr-IN" dirty="0" smtClean="0"/>
              <a:t>试点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3.171463</a:t>
            </a:r>
            <a:endParaRPr kumimoji="1" lang="en-US" altLang="zh-CN" dirty="0" smtClean="0"/>
          </a:p>
          <a:p>
            <a:r>
              <a:rPr kumimoji="1" lang="zh-CN" altLang="mr-IN" dirty="0" smtClean="0"/>
              <a:t>改革	</a:t>
            </a:r>
            <a:r>
              <a:rPr kumimoji="1" lang="mr-IN" altLang="zh-CN" dirty="0" smtClean="0"/>
              <a:t>0.476158</a:t>
            </a:r>
            <a:endParaRPr kumimoji="1" lang="en-US" altLang="zh-CN" dirty="0" smtClean="0"/>
          </a:p>
          <a:p>
            <a:r>
              <a:rPr kumimoji="1" lang="zh-CN" altLang="mr-IN" dirty="0" smtClean="0"/>
              <a:t>工作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0.409356</a:t>
            </a:r>
            <a:endParaRPr kumimoji="1" lang="en-US" altLang="zh-CN" dirty="0" smtClean="0"/>
          </a:p>
          <a:p>
            <a:r>
              <a:rPr kumimoji="1" lang="zh-CN" altLang="mr-IN" dirty="0"/>
              <a:t>分</a:t>
            </a:r>
            <a:r>
              <a:rPr kumimoji="1" lang="zh-CN" altLang="mr-IN" dirty="0" smtClean="0"/>
              <a:t>置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0.313457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4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Verb-verb phrase </a:t>
            </a:r>
            <a:r>
              <a:rPr lang="en-US" altLang="zh-CN" dirty="0" smtClean="0"/>
              <a:t>recognition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mr-IN" dirty="0"/>
              <a:t>她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r</a:t>
            </a:r>
            <a:r>
              <a:rPr kumimoji="1" lang="mr-IN" altLang="zh-CN" dirty="0"/>
              <a:t> </a:t>
            </a:r>
            <a:r>
              <a:rPr kumimoji="1" lang="zh-CN" altLang="mr-IN" dirty="0"/>
              <a:t>心里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s</a:t>
            </a:r>
            <a:r>
              <a:rPr kumimoji="1" lang="mr-IN" altLang="zh-CN" dirty="0"/>
              <a:t> </a:t>
            </a:r>
            <a:r>
              <a:rPr kumimoji="1" lang="zh-CN" altLang="mr-IN" dirty="0"/>
              <a:t>拒绝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他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r</a:t>
            </a:r>
            <a:r>
              <a:rPr kumimoji="1" lang="mr-IN" altLang="zh-CN" dirty="0"/>
              <a:t> </a:t>
            </a:r>
            <a:r>
              <a:rPr kumimoji="1" lang="zh-CN" altLang="mr-IN" dirty="0"/>
              <a:t>的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u</a:t>
            </a:r>
            <a:r>
              <a:rPr kumimoji="1" lang="mr-IN" altLang="zh-CN" dirty="0"/>
              <a:t> </a:t>
            </a:r>
            <a:r>
              <a:rPr kumimoji="1" lang="zh-CN" altLang="mr-IN" dirty="0"/>
              <a:t>来到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，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w</a:t>
            </a:r>
            <a:r>
              <a:rPr kumimoji="1" lang="mr-IN" altLang="zh-CN" dirty="0"/>
              <a:t> </a:t>
            </a:r>
            <a:r>
              <a:rPr kumimoji="1" lang="zh-CN" altLang="mr-IN" dirty="0"/>
              <a:t>因为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p</a:t>
            </a:r>
            <a:r>
              <a:rPr kumimoji="1" lang="mr-IN" altLang="zh-CN" dirty="0"/>
              <a:t> </a:t>
            </a:r>
            <a:r>
              <a:rPr kumimoji="1" lang="zh-CN" altLang="mr-IN" dirty="0"/>
              <a:t>他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r</a:t>
            </a:r>
            <a:r>
              <a:rPr kumimoji="1" lang="mr-IN" altLang="zh-CN" dirty="0"/>
              <a:t> </a:t>
            </a:r>
            <a:r>
              <a:rPr kumimoji="1" lang="zh-CN" altLang="mr-IN" dirty="0"/>
              <a:t>会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挤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走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v</a:t>
            </a:r>
            <a:r>
              <a:rPr kumimoji="1" lang="mr-IN" altLang="zh-CN" dirty="0"/>
              <a:t> </a:t>
            </a:r>
            <a:r>
              <a:rPr kumimoji="1" lang="zh-CN" altLang="mr-IN" dirty="0"/>
              <a:t>现在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t</a:t>
            </a:r>
            <a:r>
              <a:rPr kumimoji="1" lang="mr-IN" altLang="zh-CN" dirty="0"/>
              <a:t> </a:t>
            </a:r>
            <a:r>
              <a:rPr kumimoji="1" lang="zh-CN" altLang="mr-IN" dirty="0"/>
              <a:t>的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u</a:t>
            </a:r>
            <a:r>
              <a:rPr kumimoji="1" lang="mr-IN" altLang="zh-CN" dirty="0"/>
              <a:t> </a:t>
            </a:r>
            <a:r>
              <a:rPr kumimoji="1" lang="zh-CN" altLang="mr-IN" dirty="0"/>
              <a:t>父亲</a:t>
            </a:r>
            <a:r>
              <a:rPr kumimoji="1" lang="mr-IN" altLang="zh-CN" dirty="0"/>
              <a:t>/</a:t>
            </a:r>
            <a:r>
              <a:rPr kumimoji="1" lang="mr-IN" altLang="zh-CN" dirty="0" err="1"/>
              <a:t>n</a:t>
            </a:r>
            <a:r>
              <a:rPr kumimoji="1" lang="mr-IN" altLang="zh-CN" dirty="0"/>
              <a:t> </a:t>
            </a:r>
            <a:r>
              <a:rPr kumimoji="1" lang="zh-CN" altLang="mr-IN" dirty="0"/>
              <a:t>。</a:t>
            </a:r>
            <a:r>
              <a:rPr kumimoji="1" lang="mr-IN" altLang="zh-CN" dirty="0"/>
              <a:t>/</a:t>
            </a:r>
            <a:r>
              <a:rPr kumimoji="1" lang="mr-IN" altLang="zh-CN" dirty="0" err="1" smtClean="0"/>
              <a:t>w</a:t>
            </a:r>
            <a:endParaRPr kumimoji="1" lang="en-US" altLang="zh-CN" dirty="0" smtClean="0"/>
          </a:p>
          <a:p>
            <a:r>
              <a:rPr kumimoji="1" lang="en-US" altLang="zh-CN" dirty="0" smtClean="0"/>
              <a:t>&lt; </a:t>
            </a:r>
            <a:r>
              <a:rPr kumimoji="1" lang="zh-CN" altLang="mr-IN" dirty="0" smtClean="0"/>
              <a:t>拒绝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zh-CN" altLang="mr-IN" dirty="0" smtClean="0"/>
              <a:t>来到</a:t>
            </a:r>
            <a:r>
              <a:rPr kumimoji="1" lang="en-US" altLang="zh-CN" dirty="0" smtClean="0"/>
              <a:t> &gt;</a:t>
            </a:r>
          </a:p>
          <a:p>
            <a:r>
              <a:rPr kumimoji="1" lang="zh-CN" altLang="mr-IN" dirty="0" smtClean="0"/>
              <a:t>心里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2.190928</a:t>
            </a:r>
            <a:endParaRPr kumimoji="1" lang="en-US" altLang="zh-CN" dirty="0" smtClean="0"/>
          </a:p>
          <a:p>
            <a:r>
              <a:rPr kumimoji="1" lang="zh-CN" altLang="mr-IN" dirty="0" smtClean="0"/>
              <a:t>来到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0.870547</a:t>
            </a:r>
            <a:endParaRPr kumimoji="1" lang="en-US" altLang="zh-CN" dirty="0" smtClean="0"/>
          </a:p>
          <a:p>
            <a:r>
              <a:rPr kumimoji="1" lang="zh-CN" altLang="mr-IN" dirty="0" smtClean="0"/>
              <a:t>因为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0.569144</a:t>
            </a:r>
            <a:endParaRPr kumimoji="1" lang="en-US" altLang="zh-CN" dirty="0" smtClean="0"/>
          </a:p>
          <a:p>
            <a:r>
              <a:rPr kumimoji="1" lang="zh-CN" altLang="mr-IN" dirty="0" smtClean="0"/>
              <a:t>她</a:t>
            </a:r>
            <a:r>
              <a:rPr kumimoji="1" lang="zh-CN" altLang="mr-IN" dirty="0"/>
              <a:t>	</a:t>
            </a:r>
            <a:r>
              <a:rPr kumimoji="1" lang="en-US" altLang="zh-CN" dirty="0" smtClean="0"/>
              <a:t>	</a:t>
            </a:r>
            <a:r>
              <a:rPr kumimoji="1" lang="mr-IN" altLang="zh-CN" dirty="0" smtClean="0"/>
              <a:t>0.312641</a:t>
            </a:r>
            <a:endParaRPr kumimoji="1" lang="en-US" altLang="zh-CN" dirty="0" smtClean="0"/>
          </a:p>
          <a:p>
            <a:r>
              <a:rPr kumimoji="1" lang="zh-CN" altLang="mr-IN" dirty="0" smtClean="0"/>
              <a:t>他</a:t>
            </a:r>
            <a:r>
              <a:rPr kumimoji="1" lang="en-US" altLang="zh-CN" dirty="0" smtClean="0"/>
              <a:t>	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0.255559</a:t>
            </a:r>
            <a:endParaRPr kumimoji="1" lang="en-US" altLang="zh-CN" dirty="0" smtClean="0"/>
          </a:p>
          <a:p>
            <a:r>
              <a:rPr kumimoji="1" lang="zh-CN" altLang="mr-IN" dirty="0" smtClean="0"/>
              <a:t>的</a:t>
            </a:r>
            <a:r>
              <a:rPr kumimoji="1" lang="en-US" altLang="zh-CN" dirty="0" smtClean="0"/>
              <a:t>	</a:t>
            </a:r>
            <a:r>
              <a:rPr kumimoji="1" lang="zh-CN" altLang="mr-IN" dirty="0"/>
              <a:t>	</a:t>
            </a:r>
            <a:r>
              <a:rPr kumimoji="1" lang="mr-IN" altLang="zh-CN" dirty="0" smtClean="0"/>
              <a:t>0.224716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7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Verb-verb phrase </a:t>
            </a:r>
            <a:r>
              <a:rPr lang="en-US" altLang="zh-CN" dirty="0" smtClean="0"/>
              <a:t>recognition</a:t>
            </a:r>
            <a:endParaRPr lang="en-US" altLang="zh-CN" dirty="0">
              <a:effectLst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638329"/>
              </p:ext>
            </p:extLst>
          </p:nvPr>
        </p:nvGraphicFramePr>
        <p:xfrm>
          <a:off x="2146853" y="1690688"/>
          <a:ext cx="7911400" cy="46656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4101"/>
                <a:gridCol w="987764"/>
                <a:gridCol w="1644726"/>
                <a:gridCol w="1158387"/>
                <a:gridCol w="1323211"/>
                <a:gridCol w="1323211"/>
              </a:tblGrid>
              <a:tr h="5743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collocation-pretreatment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maximal 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dirty="0" smtClean="0">
                          <a:effectLst/>
                        </a:rPr>
                        <a:t>erbs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if bi-directional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nCorrect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nTotal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Accuracy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3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129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161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0.80124</a:t>
                      </a:r>
                      <a:endParaRPr lang="zh-CN" sz="1800" b="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4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78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109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0.71559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5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38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59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0.64406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3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127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161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0.78881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4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76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109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0.69724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5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36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59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0.61016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3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143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185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0.77297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4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89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127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0.70078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5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TRUE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42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70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0.60000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3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156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185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0.84324</a:t>
                      </a:r>
                      <a:endParaRPr lang="zh-CN" sz="1800" b="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39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4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103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127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0.81102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  <a:tr h="3530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5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FALSE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54</a:t>
                      </a:r>
                      <a:endParaRPr lang="zh-CN" sz="18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70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0.77142</a:t>
                      </a:r>
                      <a:endParaRPr lang="zh-CN" sz="18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58253" y="36512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Experiment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7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and future work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How it works in English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</a:t>
            </a:r>
            <a:r>
              <a:rPr kumimoji="1" lang="en-US" altLang="zh-CN" dirty="0" smtClean="0"/>
              <a:t>ollocation ?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Does </a:t>
            </a:r>
            <a:r>
              <a:rPr kumimoji="1" lang="en-US" altLang="zh-CN" dirty="0" smtClean="0"/>
              <a:t>triple collocation feature can be learned?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1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Distributed Representation of Chinese Collocation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</a:t>
            </a:r>
            <a:r>
              <a:rPr lang="zh-CN" altLang="en-US" dirty="0"/>
              <a:t> </a:t>
            </a:r>
            <a:r>
              <a:rPr lang="en-US" altLang="zh-CN" dirty="0"/>
              <a:t>Xia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Endong</a:t>
            </a:r>
            <a:r>
              <a:rPr lang="zh-CN" altLang="en-US" dirty="0"/>
              <a:t> </a:t>
            </a:r>
            <a:r>
              <a:rPr lang="en-US" altLang="zh-CN" dirty="0" err="1" smtClean="0"/>
              <a:t>Xun</a:t>
            </a:r>
            <a:endParaRPr lang="en-US" altLang="zh-CN" dirty="0" smtClean="0"/>
          </a:p>
          <a:p>
            <a:endParaRPr lang="en-US" altLang="zh-CN" i="1" dirty="0" smtClean="0"/>
          </a:p>
          <a:p>
            <a:r>
              <a:rPr lang="en-US" altLang="zh-CN" i="1" dirty="0" smtClean="0"/>
              <a:t>Beijing </a:t>
            </a:r>
            <a:r>
              <a:rPr lang="en-US" altLang="zh-CN" i="1" dirty="0"/>
              <a:t>language and culture university</a:t>
            </a:r>
            <a:endParaRPr lang="zh-CN" altLang="en-US" i="1" dirty="0"/>
          </a:p>
          <a:p>
            <a:endParaRPr kumimoji="1" lang="en-US" altLang="zh-CN" dirty="0" smtClean="0"/>
          </a:p>
          <a:p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github.com/xiabo0816/Chinese_MWEs_Representation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Distributed Representation of Chinese Collocation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Bo</a:t>
            </a:r>
            <a:r>
              <a:rPr lang="zh-CN" altLang="en-US" dirty="0" smtClean="0"/>
              <a:t> </a:t>
            </a:r>
            <a:r>
              <a:rPr lang="en-US" altLang="zh-CN" dirty="0" smtClean="0"/>
              <a:t>Xia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Endong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Xun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i="1" dirty="0" smtClean="0"/>
              <a:t>Beijing language and culture university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79855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i="1" dirty="0"/>
              <a:t>Distributed Representation </a:t>
            </a:r>
            <a:r>
              <a:rPr lang="en-US" altLang="zh-CN" sz="5400" dirty="0"/>
              <a:t>of </a:t>
            </a:r>
            <a:r>
              <a:rPr lang="en-US" altLang="zh-CN" sz="5400" i="1" dirty="0"/>
              <a:t>Chinese Collocation</a:t>
            </a:r>
            <a:endParaRPr lang="zh-CN" altLang="en-US" sz="5400" i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Bo</a:t>
            </a:r>
            <a:r>
              <a:rPr lang="zh-CN" altLang="en-US" dirty="0" smtClean="0"/>
              <a:t> </a:t>
            </a:r>
            <a:r>
              <a:rPr lang="en-US" altLang="zh-CN" dirty="0" smtClean="0"/>
              <a:t>Xia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Endong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Xun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96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I</a:t>
            </a:r>
            <a:r>
              <a:rPr lang="fr-FR" altLang="zh-CN" dirty="0" err="1" smtClean="0"/>
              <a:t>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altLang="zh-CN" dirty="0"/>
              <a:t>What is collocation</a:t>
            </a:r>
            <a:r>
              <a:rPr lang="de-DE" altLang="zh-CN" dirty="0" smtClean="0"/>
              <a:t>?</a:t>
            </a:r>
          </a:p>
          <a:p>
            <a:endParaRPr kumimoji="1" lang="de-DE" altLang="zh-CN" dirty="0"/>
          </a:p>
          <a:p>
            <a:pPr marL="228600" lvl="1">
              <a:spcBef>
                <a:spcPts val="1000"/>
              </a:spcBef>
            </a:pPr>
            <a:r>
              <a:rPr lang="en-US" altLang="zh-CN" sz="2800" dirty="0"/>
              <a:t>Why collocation is meaningful for us?</a:t>
            </a:r>
            <a:endParaRPr lang="zh-CN" altLang="zh-CN" sz="2800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lang="de-DE" altLang="zh-CN" dirty="0"/>
              <a:t>How to represent a collocation?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PACLIC 32 Semantics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English collocation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87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English collocation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8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English collocation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0852" y="3651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r>
              <a:rPr lang="fr-FR" altLang="zh-CN" dirty="0" smtClean="0"/>
              <a:t>ntroduction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0038" t="2841" r="9945" b="1990"/>
          <a:stretch/>
        </p:blipFill>
        <p:spPr>
          <a:xfrm>
            <a:off x="1480866" y="0"/>
            <a:ext cx="9230268" cy="69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1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What is collocation?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s://timgsa.baidu.com/timg?image&amp;quality=80&amp;size=b9999_10000&amp;sec=1543405139434&amp;di=478b3aa73a3ed75c09f6ef675f2d73dd&amp;imgtype=jpg&amp;src=http%3A%2F%2Fimg2.imgtn.bdimg.com%2Fit%2Fu%3D1470717142%2C3876773422%26fm%3D214%26gp%3D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5" y="0"/>
            <a:ext cx="91446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PACLIC 32 Semantics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6AB3-6D86-4BF2-AE34-936A8D37E25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1212</Words>
  <Application>Microsoft Macintosh PowerPoint</Application>
  <PresentationFormat>宽屏</PresentationFormat>
  <Paragraphs>392</Paragraphs>
  <Slides>39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 Unicode MS</vt:lpstr>
      <vt:lpstr>DengXian</vt:lpstr>
      <vt:lpstr>Helvetica</vt:lpstr>
      <vt:lpstr>Mangal</vt:lpstr>
      <vt:lpstr>SimSun</vt:lpstr>
      <vt:lpstr>Times New Roman</vt:lpstr>
      <vt:lpstr>TimesNewRomanPSMT</vt:lpstr>
      <vt:lpstr>Wingdings</vt:lpstr>
      <vt:lpstr>等线</vt:lpstr>
      <vt:lpstr>等线 Light</vt:lpstr>
      <vt:lpstr>Arial</vt:lpstr>
      <vt:lpstr>Office 主题​​</vt:lpstr>
      <vt:lpstr>Is China Winning the Trade War ?</vt:lpstr>
      <vt:lpstr>Is China Winning the Trade War ?</vt:lpstr>
      <vt:lpstr>Distributed Representation of Chinese Collocation</vt:lpstr>
      <vt:lpstr>Distributed Representation of Chinese Collocation</vt:lpstr>
      <vt:lpstr>Introduction</vt:lpstr>
      <vt:lpstr>What is collocation? </vt:lpstr>
      <vt:lpstr>What is collocation? </vt:lpstr>
      <vt:lpstr>What is collocation? </vt:lpstr>
      <vt:lpstr>What is collocation? </vt:lpstr>
      <vt:lpstr>PowerPoint 演示文稿</vt:lpstr>
      <vt:lpstr>What is collocation? </vt:lpstr>
      <vt:lpstr>Chinese collocation</vt:lpstr>
      <vt:lpstr>Chinese collocation</vt:lpstr>
      <vt:lpstr>Chinese collocation</vt:lpstr>
      <vt:lpstr>Chinese collocation</vt:lpstr>
      <vt:lpstr>What is collocation? </vt:lpstr>
      <vt:lpstr>Why collocation is meaningful for us?</vt:lpstr>
      <vt:lpstr>How to represent a collection?</vt:lpstr>
      <vt:lpstr>Example of a typical syntactic MWE configuration</vt:lpstr>
      <vt:lpstr>A conceptual lexicon</vt:lpstr>
      <vt:lpstr>Basic Notions</vt:lpstr>
      <vt:lpstr>Basic Notions</vt:lpstr>
      <vt:lpstr>Basic Notions</vt:lpstr>
      <vt:lpstr>Basic Notions</vt:lpstr>
      <vt:lpstr>Model Architecture</vt:lpstr>
      <vt:lpstr>The objective of Collocation prediction</vt:lpstr>
      <vt:lpstr>Continuous Skip-gram Model</vt:lpstr>
      <vt:lpstr>A combination of ontology and hierarchical softmax</vt:lpstr>
      <vt:lpstr>Experiment</vt:lpstr>
      <vt:lpstr>Experimental setup</vt:lpstr>
      <vt:lpstr>Neighbors of one collocation </vt:lpstr>
      <vt:lpstr>Measuring collocation intensity</vt:lpstr>
      <vt:lpstr>Verb-verb phrase recognition</vt:lpstr>
      <vt:lpstr>Verb-verb phrase recognition</vt:lpstr>
      <vt:lpstr>Verb-verb phrase recognition</vt:lpstr>
      <vt:lpstr>Verb-verb phrase recognition</vt:lpstr>
      <vt:lpstr>Conclusion and future work </vt:lpstr>
      <vt:lpstr>Distributed Representation of Chinese Collocation</vt:lpstr>
      <vt:lpstr>Distributed Representation of Chinese Collocation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Representation of Chinese Collocation</dc:title>
  <dc:creator>Administrator</dc:creator>
  <cp:lastModifiedBy>Microsoft Office 用户</cp:lastModifiedBy>
  <cp:revision>237</cp:revision>
  <dcterms:created xsi:type="dcterms:W3CDTF">2018-11-28T06:55:20Z</dcterms:created>
  <dcterms:modified xsi:type="dcterms:W3CDTF">2018-11-29T15:59:49Z</dcterms:modified>
</cp:coreProperties>
</file>